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5.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6.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5.xml" ContentType="application/vnd.openxmlformats-officedocument.theme+xml"/>
  <Override PartName="/ppt/slideLayouts/slideLayout5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8.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3.xml" ContentType="application/vnd.openxmlformats-officedocument.theme+xml"/>
  <Override PartName="/ppt/slideLayouts/slideLayout73.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0.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3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42.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3.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44.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45.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46.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4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9.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0.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5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5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53.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55.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56.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58.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1"/>
  </p:notesMasterIdLst>
  <p:handoutMasterIdLst>
    <p:handoutMasterId r:id="rId62"/>
  </p:handoutMasterIdLst>
  <p:sldIdLst>
    <p:sldId id="1099" r:id="rId6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85751" autoAdjust="0"/>
  </p:normalViewPr>
  <p:slideViewPr>
    <p:cSldViewPr showGuides="1">
      <p:cViewPr varScale="1">
        <p:scale>
          <a:sx n="60" d="100"/>
          <a:sy n="60" d="100"/>
        </p:scale>
        <p:origin x="680" y="48"/>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2019/5/23</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2019/5/23</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2828551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4.xml"/><Relationship Id="rId4"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3.xml"/><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Master" Target="../slideMasters/slideMaster2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5/23/2019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2019/5/23</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2019/5/23</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2019/5/23</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2019/5/23</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2019/5/23</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5/23/2019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5/23/2019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2019/5/23</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2019/5/23</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5/23/2019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23/05/2019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23/05/2019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23/05/2019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8.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8.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17.png"/><Relationship Id="rId2" Type="http://schemas.openxmlformats.org/officeDocument/2006/relationships/slideLayout" Target="../slideLayouts/slideLayout39.xml"/><Relationship Id="rId16" Type="http://schemas.openxmlformats.org/officeDocument/2006/relationships/theme" Target="../theme/theme15.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3.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3.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21.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19.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3.xml"/><Relationship Id="rId4" Type="http://schemas.openxmlformats.org/officeDocument/2006/relationships/image" Target="../media/image13.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3.png"/><Relationship Id="rId5" Type="http://schemas.openxmlformats.org/officeDocument/2006/relationships/slideLayout" Target="../slideLayouts/slideLayout78.xml"/><Relationship Id="rId10" Type="http://schemas.openxmlformats.org/officeDocument/2006/relationships/image" Target="../media/image22.png"/><Relationship Id="rId4" Type="http://schemas.openxmlformats.org/officeDocument/2006/relationships/slideLayout" Target="../slideLayouts/slideLayout77.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4.xml"/><Relationship Id="rId7" Type="http://schemas.openxmlformats.org/officeDocument/2006/relationships/theme" Target="../theme/theme2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4" Type="http://schemas.openxmlformats.org/officeDocument/2006/relationships/slideLayout" Target="../slideLayouts/slideLayout85.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image" Target="../media/image13.png"/><Relationship Id="rId5" Type="http://schemas.openxmlformats.org/officeDocument/2006/relationships/slideLayout" Target="../slideLayouts/slideLayout94.xml"/><Relationship Id="rId10" Type="http://schemas.openxmlformats.org/officeDocument/2006/relationships/image" Target="../media/image22.png"/><Relationship Id="rId4" Type="http://schemas.openxmlformats.org/officeDocument/2006/relationships/slideLayout" Target="../slideLayouts/slideLayout93.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3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image" Target="../media/image13.pn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2.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openxmlformats.org/officeDocument/2006/relationships/image" Target="../media/image8.png"/><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image" Target="../media/image13.png"/><Relationship Id="rId5" Type="http://schemas.openxmlformats.org/officeDocument/2006/relationships/slideLayout" Target="../slideLayouts/slideLayout120.xml"/><Relationship Id="rId10" Type="http://schemas.openxmlformats.org/officeDocument/2006/relationships/image" Target="../media/image21.png"/><Relationship Id="rId4" Type="http://schemas.openxmlformats.org/officeDocument/2006/relationships/slideLayout" Target="../slideLayouts/slideLayout119.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50" Type="http://schemas.openxmlformats.org/officeDocument/2006/relationships/image" Target="../media/image24.jpeg"/><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theme" Target="../theme/theme37.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image" Target="../media/image25.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8" Type="http://schemas.openxmlformats.org/officeDocument/2006/relationships/slideLayout" Target="../slideLayouts/slideLayout131.xml"/><Relationship Id="rId51" Type="http://schemas.openxmlformats.org/officeDocument/2006/relationships/image" Target="../media/image13.png"/><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1" Type="http://schemas.openxmlformats.org/officeDocument/2006/relationships/slideLayout" Target="../slideLayouts/slideLayout124.xml"/><Relationship Id="rId6" Type="http://schemas.openxmlformats.org/officeDocument/2006/relationships/slideLayout" Target="../slideLayouts/slideLayout129.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theme" Target="../theme/theme3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image" Target="../media/image18.png"/><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heme" Target="../theme/theme40.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image" Target="../media/image18.png"/><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image" Target="../media/image18.png"/><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image" Target="../media/image17.png"/><Relationship Id="rId2" Type="http://schemas.openxmlformats.org/officeDocument/2006/relationships/slideLayout" Target="../slideLayouts/slideLayout197.xml"/><Relationship Id="rId16" Type="http://schemas.openxmlformats.org/officeDocument/2006/relationships/theme" Target="../theme/theme4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image" Target="../media/image18.png"/><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image" Target="../media/image17.png"/><Relationship Id="rId2" Type="http://schemas.openxmlformats.org/officeDocument/2006/relationships/slideLayout" Target="../slideLayouts/slideLayout212.xml"/><Relationship Id="rId16" Type="http://schemas.openxmlformats.org/officeDocument/2006/relationships/theme" Target="../theme/theme43.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8.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29.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heme" Target="../theme/theme45.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image" Target="../media/image13.png"/><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image" Target="../media/image1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4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image" Target="../media/image13.png"/><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image" Target="../media/image21.png"/><Relationship Id="rId5" Type="http://schemas.openxmlformats.org/officeDocument/2006/relationships/slideLayout" Target="../slideLayouts/slideLayout246.xml"/><Relationship Id="rId10" Type="http://schemas.openxmlformats.org/officeDocument/2006/relationships/theme" Target="../theme/theme46.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10" Type="http://schemas.openxmlformats.org/officeDocument/2006/relationships/image" Target="../media/image32.jpeg"/><Relationship Id="rId4" Type="http://schemas.openxmlformats.org/officeDocument/2006/relationships/slideLayout" Target="../slideLayouts/slideLayout254.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1.xml"/><Relationship Id="rId7" Type="http://schemas.openxmlformats.org/officeDocument/2006/relationships/theme" Target="../theme/theme48.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10" Type="http://schemas.openxmlformats.org/officeDocument/2006/relationships/image" Target="../media/image37.png"/><Relationship Id="rId4" Type="http://schemas.openxmlformats.org/officeDocument/2006/relationships/slideLayout" Target="../slideLayouts/slideLayout262.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7.xml"/><Relationship Id="rId7" Type="http://schemas.openxmlformats.org/officeDocument/2006/relationships/image" Target="../media/image13.png"/><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theme" Target="../theme/theme50.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image" Target="../media/image13.png"/><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image" Target="../media/image12.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3.xml"/><Relationship Id="rId7" Type="http://schemas.openxmlformats.org/officeDocument/2006/relationships/image" Target="../media/image13.png"/><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4.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7.xml"/><Relationship Id="rId7" Type="http://schemas.openxmlformats.org/officeDocument/2006/relationships/theme" Target="../theme/theme52.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5" Type="http://schemas.openxmlformats.org/officeDocument/2006/relationships/slideLayout" Target="../slideLayouts/slideLayout289.xml"/><Relationship Id="rId4" Type="http://schemas.openxmlformats.org/officeDocument/2006/relationships/slideLayout" Target="../slideLayouts/slideLayout288.xml"/><Relationship Id="rId9" Type="http://schemas.openxmlformats.org/officeDocument/2006/relationships/image" Target="../media/image13.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3.xml"/><Relationship Id="rId7" Type="http://schemas.openxmlformats.org/officeDocument/2006/relationships/image" Target="../media/image41.jpeg"/><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4.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7.xml"/><Relationship Id="rId7" Type="http://schemas.openxmlformats.org/officeDocument/2006/relationships/image" Target="../media/image13.png"/><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8.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5" Type="http://schemas.openxmlformats.org/officeDocument/2006/relationships/image" Target="../media/image13.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03.xml"/><Relationship Id="rId7" Type="http://schemas.openxmlformats.org/officeDocument/2006/relationships/image" Target="../media/image3.png"/><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theme" Target="../theme/theme56.xml"/><Relationship Id="rId5" Type="http://schemas.openxmlformats.org/officeDocument/2006/relationships/slideLayout" Target="../slideLayouts/slideLayout305.xml"/><Relationship Id="rId4" Type="http://schemas.openxmlformats.org/officeDocument/2006/relationships/slideLayout" Target="../slideLayouts/slideLayout304.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8.xml"/><Relationship Id="rId7" Type="http://schemas.openxmlformats.org/officeDocument/2006/relationships/image" Target="../media/image13.png"/><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09.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5" Type="http://schemas.openxmlformats.org/officeDocument/2006/relationships/image" Target="../media/image13.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14.xml"/><Relationship Id="rId7" Type="http://schemas.openxmlformats.org/officeDocument/2006/relationships/image" Target="../media/image3.png"/><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theme" Target="../theme/theme59.xml"/><Relationship Id="rId5" Type="http://schemas.openxmlformats.org/officeDocument/2006/relationships/slideLayout" Target="../slideLayouts/slideLayout316.xml"/><Relationship Id="rId4" Type="http://schemas.openxmlformats.org/officeDocument/2006/relationships/slideLayout" Target="../slideLayouts/slideLayout31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11.png"/><Relationship Id="rId5" Type="http://schemas.openxmlformats.org/officeDocument/2006/relationships/slideLayout" Target="../slideLayouts/slideLayout9.xml"/><Relationship Id="rId10" Type="http://schemas.openxmlformats.org/officeDocument/2006/relationships/theme" Target="../theme/theme7.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9.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13.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23/05/2019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23/05/2019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2019/5/23</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5/23/2019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5/23/2019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5.jpeg"/><Relationship Id="rId3" Type="http://schemas.openxmlformats.org/officeDocument/2006/relationships/image" Target="../media/image42.png"/><Relationship Id="rId7" Type="http://schemas.openxmlformats.org/officeDocument/2006/relationships/hyperlink" Target="https://github.com/knowledgedefinednetworking/" TargetMode="External"/><Relationship Id="rId12" Type="http://schemas.openxmlformats.org/officeDocument/2006/relationships/hyperlink" Target="http://tkipf.github.io/graph-convolutional-networks/" TargetMode="External"/><Relationship Id="rId2" Type="http://schemas.openxmlformats.org/officeDocument/2006/relationships/notesSlide" Target="../notesSlides/notesSlide1.xml"/><Relationship Id="rId1" Type="http://schemas.openxmlformats.org/officeDocument/2006/relationships/slideLayout" Target="../slideLayouts/slideLayout227.xml"/><Relationship Id="rId6" Type="http://schemas.openxmlformats.org/officeDocument/2006/relationships/hyperlink" Target="https://omnetpp.org/" TargetMode="External"/><Relationship Id="rId11" Type="http://schemas.openxmlformats.org/officeDocument/2006/relationships/hyperlink" Target="https://arxiv.org/pdf/1901.08113.pdf" TargetMode="External"/><Relationship Id="rId5" Type="http://schemas.openxmlformats.org/officeDocument/2006/relationships/hyperlink" Target="https://www.nsnam.org/doxygen/classns3_1_1_packet_sink.html#details" TargetMode="External"/><Relationship Id="rId10" Type="http://schemas.openxmlformats.org/officeDocument/2006/relationships/hyperlink" Target="https://dl.acm.org/citation.cfm?id=3229549" TargetMode="External"/><Relationship Id="rId4" Type="http://schemas.openxmlformats.org/officeDocument/2006/relationships/image" Target="../media/image43.png"/><Relationship Id="rId9" Type="http://schemas.openxmlformats.org/officeDocument/2006/relationships/hyperlink" Target="https://arxiv.org/pdf/1807.08652.pdf" TargetMode="External"/><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Estimating </a:t>
            </a:r>
            <a:r>
              <a:rPr lang="en-US" sz="2800" dirty="0" err="1" smtClean="0"/>
              <a:t>QoS</a:t>
            </a:r>
            <a:r>
              <a:rPr lang="en-US" sz="2800" dirty="0" smtClean="0"/>
              <a:t> (delay) with ML techniques</a:t>
            </a:r>
            <a:endParaRPr lang="en-US" sz="2800"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2520" y="1707338"/>
            <a:ext cx="947957" cy="947957"/>
          </a:xfrm>
          <a:prstGeom prst="rect">
            <a:avLst/>
          </a:prstGeom>
        </p:spPr>
      </p:pic>
      <p:pic>
        <p:nvPicPr>
          <p:cNvPr id="5" name="Picture 4"/>
          <p:cNvPicPr>
            <a:picLocks noChangeAspect="1"/>
          </p:cNvPicPr>
          <p:nvPr/>
        </p:nvPicPr>
        <p:blipFill>
          <a:blip r:embed="rId4"/>
          <a:stretch>
            <a:fillRect/>
          </a:stretch>
        </p:blipFill>
        <p:spPr>
          <a:xfrm>
            <a:off x="4090150" y="3644689"/>
            <a:ext cx="1680941" cy="997892"/>
          </a:xfrm>
          <a:prstGeom prst="rect">
            <a:avLst/>
          </a:prstGeom>
        </p:spPr>
      </p:pic>
      <p:sp>
        <p:nvSpPr>
          <p:cNvPr id="6" name="Up Arrow 5"/>
          <p:cNvSpPr/>
          <p:nvPr/>
        </p:nvSpPr>
        <p:spPr>
          <a:xfrm>
            <a:off x="4772969" y="2745282"/>
            <a:ext cx="484632" cy="749051"/>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 name="Left Arrow 1"/>
          <p:cNvSpPr/>
          <p:nvPr/>
        </p:nvSpPr>
        <p:spPr>
          <a:xfrm rot="18765902">
            <a:off x="4015280" y="4634098"/>
            <a:ext cx="611377"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9" name="Left Arrow 8"/>
          <p:cNvSpPr/>
          <p:nvPr/>
        </p:nvSpPr>
        <p:spPr>
          <a:xfrm rot="1211287">
            <a:off x="3631074" y="1651344"/>
            <a:ext cx="801798"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60269" y="741089"/>
            <a:ext cx="3515451" cy="1600438"/>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a:t>Simulation tool: </a:t>
            </a:r>
            <a:r>
              <a:rPr lang="en-US" sz="1400" b="1" dirty="0">
                <a:hlinkClick r:id="rId5"/>
              </a:rPr>
              <a:t>ns3</a:t>
            </a:r>
            <a:r>
              <a:rPr lang="en-US" sz="1400" dirty="0"/>
              <a:t> together with C</a:t>
            </a:r>
            <a:r>
              <a:rPr lang="en-US" sz="1400" dirty="0" smtClean="0"/>
              <a:t>++</a:t>
            </a:r>
            <a:r>
              <a:rPr lang="en-US" sz="1400" b="1" dirty="0" smtClean="0"/>
              <a:t>. </a:t>
            </a:r>
            <a:r>
              <a:rPr lang="en-US" sz="1400" dirty="0" smtClean="0"/>
              <a:t>Alternative</a:t>
            </a:r>
            <a:r>
              <a:rPr lang="en-US" sz="1400" dirty="0"/>
              <a:t>: </a:t>
            </a:r>
            <a:r>
              <a:rPr lang="en-US" sz="1400" dirty="0">
                <a:hlinkClick r:id="rId6"/>
              </a:rPr>
              <a:t>OMNeT</a:t>
            </a:r>
            <a:r>
              <a:rPr lang="en-US" sz="1400" dirty="0" smtClean="0">
                <a:hlinkClick r:id="rId6"/>
              </a:rPr>
              <a:t>++.</a:t>
            </a:r>
            <a:endParaRPr lang="en-US" sz="1400" dirty="0" smtClean="0"/>
          </a:p>
          <a:p>
            <a:pPr marL="285750" indent="-285750">
              <a:buFont typeface="Wingdings" panose="05000000000000000000" pitchFamily="2" charset="2"/>
              <a:buChar char="§"/>
            </a:pPr>
            <a:r>
              <a:rPr lang="en-US" sz="1400" dirty="0" smtClean="0"/>
              <a:t>To </a:t>
            </a:r>
            <a:r>
              <a:rPr lang="en-US" sz="1400" dirty="0"/>
              <a:t>collect a matrix of M rows, the simulation is run for M </a:t>
            </a:r>
            <a:r>
              <a:rPr lang="en-US" sz="1400" dirty="0" smtClean="0"/>
              <a:t>periods</a:t>
            </a:r>
          </a:p>
          <a:p>
            <a:pPr marL="285750" indent="-285750">
              <a:buFont typeface="Wingdings" panose="05000000000000000000" pitchFamily="2" charset="2"/>
              <a:buChar char="§"/>
            </a:pPr>
            <a:r>
              <a:rPr lang="en-US" sz="1400" dirty="0" smtClean="0"/>
              <a:t>During </a:t>
            </a:r>
            <a:r>
              <a:rPr lang="en-US" sz="1400" dirty="0"/>
              <a:t>each period, for each node the </a:t>
            </a:r>
            <a:r>
              <a:rPr lang="en-US" sz="1400" dirty="0" smtClean="0"/>
              <a:t>traffic, topological and routing features </a:t>
            </a:r>
            <a:r>
              <a:rPr lang="en-US" sz="1400" dirty="0"/>
              <a:t>are </a:t>
            </a:r>
            <a:r>
              <a:rPr lang="en-US" sz="1400" dirty="0" smtClean="0"/>
              <a:t>collected</a:t>
            </a:r>
          </a:p>
        </p:txBody>
      </p:sp>
      <p:sp>
        <p:nvSpPr>
          <p:cNvPr id="13" name="TextBox 12"/>
          <p:cNvSpPr txBox="1"/>
          <p:nvPr/>
        </p:nvSpPr>
        <p:spPr>
          <a:xfrm>
            <a:off x="68147" y="2431211"/>
            <a:ext cx="3514486" cy="1600438"/>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Wingdings" panose="05000000000000000000" pitchFamily="2" charset="2"/>
              <a:buChar char="§"/>
            </a:pPr>
            <a:r>
              <a:rPr lang="en-US" sz="1400" dirty="0"/>
              <a:t>Shared </a:t>
            </a:r>
            <a:r>
              <a:rPr lang="en-US" sz="1400" dirty="0" smtClean="0"/>
              <a:t>repos</a:t>
            </a:r>
          </a:p>
          <a:p>
            <a:pPr marL="742950" lvl="1" indent="-285750">
              <a:buFont typeface="Wingdings" panose="05000000000000000000" pitchFamily="2" charset="2"/>
              <a:buChar char="§"/>
            </a:pPr>
            <a:r>
              <a:rPr lang="en-US" sz="1400" dirty="0" smtClean="0"/>
              <a:t>Knowledge </a:t>
            </a:r>
            <a:r>
              <a:rPr lang="en-US" sz="1400" dirty="0"/>
              <a:t>Defined </a:t>
            </a:r>
            <a:r>
              <a:rPr lang="en-US" sz="1400" dirty="0" smtClean="0"/>
              <a:t>Networking: http://knowledgedefinednetworking.org</a:t>
            </a:r>
          </a:p>
          <a:p>
            <a:pPr marL="742950" lvl="1" indent="-285750">
              <a:buFont typeface="Wingdings" panose="05000000000000000000" pitchFamily="2" charset="2"/>
              <a:buChar char="§"/>
            </a:pPr>
            <a:r>
              <a:rPr lang="en-US" sz="1400" dirty="0" smtClean="0">
                <a:hlinkClick r:id="rId7"/>
              </a:rPr>
              <a:t>Collection </a:t>
            </a:r>
            <a:r>
              <a:rPr lang="en-US" sz="1400" dirty="0">
                <a:hlinkClick r:id="rId7"/>
              </a:rPr>
              <a:t>of repositories related to the work</a:t>
            </a:r>
            <a:endParaRPr lang="en-US" sz="1400" dirty="0"/>
          </a:p>
          <a:p>
            <a:pPr marL="285750" indent="-285750">
              <a:buFont typeface="Wingdings" panose="05000000000000000000" pitchFamily="2" charset="2"/>
              <a:buChar char="§"/>
            </a:pPr>
            <a:endParaRPr lang="en-US" sz="14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87709" y="4203419"/>
            <a:ext cx="3884300" cy="1384995"/>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rPr>
              <a:t>Topology</a:t>
            </a: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rPr>
              <a:t>Traffic characteristic</a:t>
            </a:r>
          </a:p>
          <a:p>
            <a:pPr marL="742950" lvl="1" indent="-285750">
              <a:buFont typeface="Wingdings" panose="05000000000000000000" pitchFamily="2" charset="2"/>
              <a:buChar char="§"/>
            </a:pPr>
            <a:r>
              <a:rPr lang="en-US" sz="1400" dirty="0"/>
              <a:t>Number of packet drops</a:t>
            </a:r>
          </a:p>
          <a:p>
            <a:pPr marL="742950" lvl="1" indent="-285750">
              <a:buFont typeface="Wingdings" panose="05000000000000000000" pitchFamily="2" charset="2"/>
              <a:buChar char="§"/>
            </a:pPr>
            <a:r>
              <a:rPr lang="en-US" sz="1400" dirty="0"/>
              <a:t>Transferred data in the period (Kb/s)</a:t>
            </a:r>
          </a:p>
          <a:p>
            <a:pPr marL="742950" lvl="1" indent="-285750">
              <a:buFont typeface="Wingdings" panose="05000000000000000000" pitchFamily="2" charset="2"/>
              <a:buChar char="§"/>
            </a:pPr>
            <a:r>
              <a:rPr lang="en-US" sz="1400" dirty="0"/>
              <a:t>Delay per </a:t>
            </a:r>
            <a:r>
              <a:rPr lang="en-US" sz="1400"/>
              <a:t>packet </a:t>
            </a:r>
            <a:r>
              <a:rPr lang="en-US" sz="1400" smtClean="0"/>
              <a:t>(sec/bit), </a:t>
            </a:r>
            <a:r>
              <a:rPr lang="en-US" sz="1400" b="1" dirty="0" smtClean="0"/>
              <a:t>target</a:t>
            </a:r>
            <a:endParaRPr lang="en-US" sz="1400" b="1"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sz="1400" dirty="0" smtClean="0">
                <a:latin typeface="微软雅黑" panose="020B0503020204020204" pitchFamily="34" charset="-122"/>
                <a:ea typeface="微软雅黑" panose="020B0503020204020204" pitchFamily="34" charset="-122"/>
              </a:rPr>
              <a:t>Routing policy</a:t>
            </a:r>
            <a:endParaRPr lang="en-US" sz="1400" dirty="0">
              <a:latin typeface="微软雅黑" panose="020B0503020204020204" pitchFamily="34" charset="-122"/>
              <a:ea typeface="微软雅黑" panose="020B0503020204020204" pitchFamily="34" charset="-122"/>
            </a:endParaRPr>
          </a:p>
        </p:txBody>
      </p:sp>
      <p:sp>
        <p:nvSpPr>
          <p:cNvPr id="16" name="Left Arrow 15"/>
          <p:cNvSpPr/>
          <p:nvPr/>
        </p:nvSpPr>
        <p:spPr>
          <a:xfrm rot="20141451">
            <a:off x="3653754" y="2415022"/>
            <a:ext cx="801798"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318021" y="2971113"/>
            <a:ext cx="1363115" cy="52322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Space exploration</a:t>
            </a:r>
          </a:p>
        </p:txBody>
      </p:sp>
      <p:sp>
        <p:nvSpPr>
          <p:cNvPr id="20" name="Up Arrow 19"/>
          <p:cNvSpPr/>
          <p:nvPr/>
        </p:nvSpPr>
        <p:spPr>
          <a:xfrm rot="5400000">
            <a:off x="5783759" y="1469632"/>
            <a:ext cx="484632" cy="899489"/>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8587" y="3173672"/>
            <a:ext cx="917241" cy="917241"/>
          </a:xfrm>
          <a:prstGeom prst="rect">
            <a:avLst/>
          </a:prstGeom>
        </p:spPr>
      </p:pic>
      <p:sp>
        <p:nvSpPr>
          <p:cNvPr id="11" name="Rectangle 10"/>
          <p:cNvSpPr/>
          <p:nvPr/>
        </p:nvSpPr>
        <p:spPr>
          <a:xfrm>
            <a:off x="5569325" y="5028272"/>
            <a:ext cx="2538867" cy="1523494"/>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numCol="1">
            <a:spAutoFit/>
          </a:bodyPr>
          <a:lstStyle/>
          <a:p>
            <a:r>
              <a:rPr lang="en-US" sz="1400" dirty="0">
                <a:hlinkClick r:id="rId9"/>
              </a:rPr>
              <a:t>Neural </a:t>
            </a:r>
            <a:r>
              <a:rPr lang="en-US" sz="1400" dirty="0" smtClean="0">
                <a:hlinkClick r:id="rId9"/>
              </a:rPr>
              <a:t>Network</a:t>
            </a:r>
            <a:endParaRPr lang="en-US" sz="1400" dirty="0" smtClean="0"/>
          </a:p>
          <a:p>
            <a:r>
              <a:rPr lang="en-US" sz="1300" dirty="0" smtClean="0"/>
              <a:t>Starting point for space exploration and guidelines</a:t>
            </a:r>
            <a:endParaRPr lang="en-US" sz="1300" dirty="0"/>
          </a:p>
          <a:p>
            <a:r>
              <a:rPr lang="en-US" sz="1400" dirty="0">
                <a:hlinkClick r:id="rId10"/>
              </a:rPr>
              <a:t>DeepQ (Deep </a:t>
            </a:r>
            <a:r>
              <a:rPr lang="en-US" sz="1400" dirty="0" smtClean="0">
                <a:hlinkClick r:id="rId10"/>
              </a:rPr>
              <a:t>Learning)</a:t>
            </a:r>
            <a:endParaRPr lang="en-US" sz="1400" dirty="0" smtClean="0"/>
          </a:p>
          <a:p>
            <a:r>
              <a:rPr lang="en-US" sz="1300" dirty="0" smtClean="0"/>
              <a:t>Current state-of-the-art </a:t>
            </a:r>
            <a:r>
              <a:rPr lang="en-US" sz="1300" dirty="0"/>
              <a:t>DL techniques applied to </a:t>
            </a:r>
            <a:r>
              <a:rPr lang="en-US" sz="1300" dirty="0" err="1"/>
              <a:t>QoS</a:t>
            </a:r>
            <a:r>
              <a:rPr lang="en-US" sz="1300" dirty="0"/>
              <a:t> </a:t>
            </a:r>
            <a:r>
              <a:rPr lang="en-US" sz="1300" dirty="0" smtClean="0"/>
              <a:t>estimation</a:t>
            </a:r>
            <a:endParaRPr lang="en-US" sz="1300" dirty="0">
              <a:hlinkClick r:id="rId11"/>
            </a:endParaRPr>
          </a:p>
        </p:txBody>
      </p:sp>
      <p:sp>
        <p:nvSpPr>
          <p:cNvPr id="21" name="Rectangle 20"/>
          <p:cNvSpPr/>
          <p:nvPr/>
        </p:nvSpPr>
        <p:spPr>
          <a:xfrm>
            <a:off x="8202819" y="2459697"/>
            <a:ext cx="3961430" cy="3924151"/>
          </a:xfrm>
          <a:prstGeom prst="rect">
            <a:avLst/>
          </a:prstGeom>
          <a:ln>
            <a:solidFill>
              <a:schemeClr val="accent6">
                <a:lumMod val="40000"/>
                <a:lumOff val="60000"/>
              </a:schemeClr>
            </a:solidFill>
          </a:ln>
          <a:effectLst>
            <a:glow rad="63500">
              <a:schemeClr val="accent6">
                <a:satMod val="175000"/>
                <a:alpha val="40000"/>
              </a:schemeClr>
            </a:glow>
          </a:effectLst>
        </p:spPr>
        <p:txBody>
          <a:bodyPr wrap="square">
            <a:spAutoFit/>
          </a:bodyPr>
          <a:lstStyle/>
          <a:p>
            <a:r>
              <a:rPr lang="en-US" sz="1400" dirty="0" smtClean="0">
                <a:hlinkClick r:id="rId11"/>
              </a:rPr>
              <a:t>Graph Neural Networks (GNN)</a:t>
            </a:r>
            <a:endParaRPr lang="en-US" sz="1400" dirty="0" smtClean="0"/>
          </a:p>
          <a:p>
            <a:r>
              <a:rPr lang="en-US" sz="1300" b="1" dirty="0" err="1" smtClean="0"/>
              <a:t>RouteNet</a:t>
            </a:r>
            <a:r>
              <a:rPr lang="en-US" sz="1300" dirty="0" smtClean="0"/>
              <a:t> is based on MPNN (Message Passing Neural Network) GNN architecture. Learns how to model hidden features (path and link states) that describe the relationship between delay, network topology and routing policy. </a:t>
            </a:r>
            <a:r>
              <a:rPr lang="en-US" sz="1300" b="1" dirty="0" smtClean="0"/>
              <a:t>Able to generalize</a:t>
            </a:r>
            <a:r>
              <a:rPr lang="en-US" sz="1300" dirty="0" smtClean="0"/>
              <a:t> delay starting from models trained on network with different number of nodes, topology and routing policy. The great generalization results obtained are provided.</a:t>
            </a:r>
            <a:endParaRPr lang="en-US" sz="1300" dirty="0"/>
          </a:p>
          <a:p>
            <a:r>
              <a:rPr lang="en-US" sz="1400" dirty="0" smtClean="0">
                <a:hlinkClick r:id="rId12"/>
              </a:rPr>
              <a:t>Graph Convolutional Networks (GCN)</a:t>
            </a:r>
            <a:endParaRPr lang="en-US" sz="1400" dirty="0" smtClean="0"/>
          </a:p>
          <a:p>
            <a:r>
              <a:rPr lang="en-US" sz="1300" dirty="0" smtClean="0"/>
              <a:t>No current implementation exist in the networking field. </a:t>
            </a:r>
            <a:r>
              <a:rPr lang="en-US" sz="1300" b="1" dirty="0" smtClean="0"/>
              <a:t>Semi-supervised </a:t>
            </a:r>
            <a:r>
              <a:rPr lang="en-US" sz="1300" dirty="0" smtClean="0"/>
              <a:t>architecture. They are an application of convolutional neural network when data are represented as a graph, so they seem to fit well the networking issue. The main aspect to be considered is their capability of categorizing nodes depending on the graph structure thanks to graph structure info (</a:t>
            </a:r>
            <a:r>
              <a:rPr lang="en-US" sz="1300" dirty="0" err="1" smtClean="0"/>
              <a:t>eg</a:t>
            </a:r>
            <a:r>
              <a:rPr lang="en-US" sz="1300" dirty="0" smtClean="0"/>
              <a:t>: </a:t>
            </a:r>
            <a:r>
              <a:rPr lang="en-US" sz="1300" b="1" dirty="0" smtClean="0"/>
              <a:t>adjacency matrix</a:t>
            </a:r>
            <a:r>
              <a:rPr lang="en-US" sz="1300" dirty="0" smtClean="0"/>
              <a:t>). Described to work well when homophile </a:t>
            </a:r>
            <a:r>
              <a:rPr lang="en-US" sz="1300" dirty="0"/>
              <a:t>property should be </a:t>
            </a:r>
            <a:r>
              <a:rPr lang="en-US" sz="1300" dirty="0" smtClean="0"/>
              <a:t>exploited.</a:t>
            </a:r>
            <a:endParaRPr lang="en-US" sz="1300" dirty="0"/>
          </a:p>
        </p:txBody>
      </p:sp>
      <p:sp>
        <p:nvSpPr>
          <p:cNvPr id="25" name="Left Arrow 24"/>
          <p:cNvSpPr/>
          <p:nvPr/>
        </p:nvSpPr>
        <p:spPr>
          <a:xfrm rot="16200000">
            <a:off x="6966818" y="4450878"/>
            <a:ext cx="433180"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8" name="Left Arrow 27"/>
          <p:cNvSpPr/>
          <p:nvPr/>
        </p:nvSpPr>
        <p:spPr>
          <a:xfrm rot="10800000">
            <a:off x="7628858" y="3385329"/>
            <a:ext cx="553264"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9" name="Up Arrow 28"/>
          <p:cNvSpPr/>
          <p:nvPr/>
        </p:nvSpPr>
        <p:spPr>
          <a:xfrm>
            <a:off x="6941093" y="2547185"/>
            <a:ext cx="484632" cy="670926"/>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23" name="Picture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6597897" y="1117629"/>
            <a:ext cx="1171025" cy="1439744"/>
          </a:xfrm>
          <a:prstGeom prst="rect">
            <a:avLst/>
          </a:prstGeom>
        </p:spPr>
      </p:pic>
      <p:sp>
        <p:nvSpPr>
          <p:cNvPr id="31" name="TextBox 30"/>
          <p:cNvSpPr txBox="1"/>
          <p:nvPr/>
        </p:nvSpPr>
        <p:spPr>
          <a:xfrm>
            <a:off x="4723709" y="1224983"/>
            <a:ext cx="625578"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Data</a:t>
            </a:r>
          </a:p>
        </p:txBody>
      </p:sp>
      <p:sp>
        <p:nvSpPr>
          <p:cNvPr id="32" name="TextBox 31"/>
          <p:cNvSpPr txBox="1"/>
          <p:nvPr/>
        </p:nvSpPr>
        <p:spPr>
          <a:xfrm>
            <a:off x="6789835" y="859117"/>
            <a:ext cx="787147"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Model</a:t>
            </a:r>
          </a:p>
        </p:txBody>
      </p:sp>
      <p:sp>
        <p:nvSpPr>
          <p:cNvPr id="33" name="TextBox 32"/>
          <p:cNvSpPr txBox="1"/>
          <p:nvPr/>
        </p:nvSpPr>
        <p:spPr>
          <a:xfrm>
            <a:off x="5889232" y="4118269"/>
            <a:ext cx="2222992" cy="261610"/>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100" b="1" dirty="0" smtClean="0">
                <a:latin typeface="微软雅黑" panose="020B0503020204020204" pitchFamily="34" charset="-122"/>
                <a:ea typeface="微软雅黑" panose="020B0503020204020204" pitchFamily="34" charset="-122"/>
              </a:rPr>
              <a:t>Analyze current state-of-art</a:t>
            </a:r>
            <a:endParaRPr lang="en-US" sz="1100" b="1" dirty="0">
              <a:latin typeface="微软雅黑" panose="020B0503020204020204" pitchFamily="34" charset="-122"/>
              <a:ea typeface="微软雅黑" panose="020B0503020204020204" pitchFamily="34" charset="-122"/>
            </a:endParaRPr>
          </a:p>
        </p:txBody>
      </p:sp>
      <p:sp>
        <p:nvSpPr>
          <p:cNvPr id="34" name="Up Arrow 33"/>
          <p:cNvSpPr/>
          <p:nvPr/>
        </p:nvSpPr>
        <p:spPr>
          <a:xfrm rot="5400000">
            <a:off x="8218503" y="1469631"/>
            <a:ext cx="484632" cy="899489"/>
          </a:xfrm>
          <a:prstGeom prst="upArrow">
            <a:avLst/>
          </a:prstGeom>
          <a:solidFill>
            <a:schemeClr val="tx2"/>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9481378" y="798947"/>
            <a:ext cx="863094" cy="307777"/>
          </a:xfrm>
          <a:prstGeom prst="rect">
            <a:avLst/>
          </a:prstGeom>
          <a:noFill/>
          <a:ln>
            <a:solidFill>
              <a:schemeClr val="tx2"/>
            </a:solidFill>
          </a:ln>
          <a:effectLst>
            <a:glow rad="63500">
              <a:schemeClr val="tx2">
                <a:alpha val="40000"/>
              </a:schemeClr>
            </a:glow>
          </a:effectLst>
        </p:spPr>
        <p:txBody>
          <a:bodyPr wrap="square" rtlCol="0">
            <a:spAutoFit/>
          </a:bodyPr>
          <a:lstStyle/>
          <a:p>
            <a:r>
              <a:rPr lang="en-US" sz="1400" b="1" dirty="0" smtClean="0">
                <a:latin typeface="微软雅黑" panose="020B0503020204020204" pitchFamily="34" charset="-122"/>
                <a:ea typeface="微软雅黑" panose="020B0503020204020204" pitchFamily="34" charset="-122"/>
              </a:rPr>
              <a:t>Results</a:t>
            </a:r>
          </a:p>
        </p:txBody>
      </p:sp>
      <p:pic>
        <p:nvPicPr>
          <p:cNvPr id="38" name="Picture 37"/>
          <p:cNvPicPr>
            <a:picLocks noChangeAspect="1"/>
          </p:cNvPicPr>
          <p:nvPr/>
        </p:nvPicPr>
        <p:blipFill>
          <a:blip r:embed="rId14"/>
          <a:stretch>
            <a:fillRect/>
          </a:stretch>
        </p:blipFill>
        <p:spPr>
          <a:xfrm>
            <a:off x="9034417" y="1188047"/>
            <a:ext cx="1760569" cy="1243163"/>
          </a:xfrm>
          <a:prstGeom prst="rect">
            <a:avLst/>
          </a:prstGeom>
        </p:spPr>
      </p:pic>
    </p:spTree>
    <p:extLst>
      <p:ext uri="{BB962C8B-B14F-4D97-AF65-F5344CB8AC3E}">
        <p14:creationId xmlns:p14="http://schemas.microsoft.com/office/powerpoint/2010/main" val="8706126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207199</TotalTime>
  <Words>279</Words>
  <Application>Microsoft Office PowerPoint</Application>
  <PresentationFormat>Widescreen</PresentationFormat>
  <Paragraphs>27</Paragraphs>
  <Slides>1</Slides>
  <Notes>1</Notes>
  <HiddenSlides>0</HiddenSlides>
  <MMClips>0</MMClips>
  <ScaleCrop>false</ScaleCrop>
  <HeadingPairs>
    <vt:vector size="6" baseType="variant">
      <vt:variant>
        <vt:lpstr>Fonts Used</vt:lpstr>
      </vt:variant>
      <vt:variant>
        <vt:i4>17</vt:i4>
      </vt:variant>
      <vt:variant>
        <vt:lpstr>Theme</vt:lpstr>
      </vt:variant>
      <vt:variant>
        <vt:i4>59</vt:i4>
      </vt:variant>
      <vt:variant>
        <vt:lpstr>Slide Titles</vt:lpstr>
      </vt:variant>
      <vt:variant>
        <vt:i4>1</vt:i4>
      </vt:variant>
    </vt:vector>
  </HeadingPairs>
  <TitlesOfParts>
    <vt:vector size="77"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Estimating QoS (delay) with ML techniques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10245</cp:revision>
  <dcterms:created xsi:type="dcterms:W3CDTF">2015-01-15T13:44:33Z</dcterms:created>
  <dcterms:modified xsi:type="dcterms:W3CDTF">2019-05-23T14:14:54Z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